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阿部 貴子" initials="阿部" lastIdx="1" clrIdx="0">
    <p:extLst>
      <p:ext uri="{19B8F6BF-5375-455C-9EA6-DF929625EA0E}">
        <p15:presenceInfo xmlns:p15="http://schemas.microsoft.com/office/powerpoint/2012/main" userId="c9a4367655b8aca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245" autoAdjust="0"/>
  </p:normalViewPr>
  <p:slideViewPr>
    <p:cSldViewPr snapToGrid="0">
      <p:cViewPr>
        <p:scale>
          <a:sx n="130" d="100"/>
          <a:sy n="130" d="100"/>
        </p:scale>
        <p:origin x="1038" y="-49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CFFB92-17F8-4281-9E5C-3277EB945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7A6116-5830-43BC-9A40-9FD90A64B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C9F683-B8B6-485D-97C8-A2309EBCE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D8E9B9-5858-45DB-83AD-094A7C15F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C4CE4E-AAA2-4CEF-BE70-3AE7EBEE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71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6E4A3-B695-4999-87A0-011F4F08D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973C4E-951E-4537-8080-AF9662CA2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8E4FAA-0ABD-43ED-BA6E-D3CC09F5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4F6AB3-8466-4239-B073-214AE7BA7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920EFA-F931-47D6-BAF0-3093867E7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8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99AAA59-5316-46A3-9F04-CA30D2EE05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E68F90-FB93-4AB7-9B60-1C1C9124F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8961A5-8EDC-45D8-83C7-84CB7A5D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83C08B-F097-474B-915C-5CCA716F5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B80E88-C169-4BA0-99CB-845749399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13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8D7E7-C0F5-43D4-8A57-1C1D92B3A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4FCA4B-7FDB-4657-9690-3F7DDB625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0135E1-8369-45B9-897D-D0C6E1218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63B1D1-F126-4213-BD56-6E0716C56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114889-2B55-47B7-A71E-8F44D3E58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50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E42B09-8AAE-42D0-8F92-CF6B4050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551AF6-9410-4B52-9823-DB6E021FD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428F1D-92FB-4119-B023-9968AC1B0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3C3C8B-3B9A-404E-86B6-673CF31C7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8F865E-F3ED-425A-83E1-F2F590988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98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3E8B0-BBB7-4EDB-A4A8-0376651ED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141BAB-3034-4D2E-8C8F-C44FD8FCC6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1AF255-7F1F-4976-954D-F9E2CD524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5D5436-AB79-4A89-B78C-877A73695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A598AE-2F81-4C1B-8210-0EEED7698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184C98-9455-44B0-A353-300171A9D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49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CE0889-D97B-4085-AF79-C865E6EA1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40D220-A37F-49AA-A7E2-4609CB8D1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389CF6-4536-489C-8972-525861F0A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41AC20D-72EE-4FFB-AD5D-1762A11BFD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884C1C-2BF3-4C3C-BC89-2D53BC0FD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7FCB76F-C592-4486-90DE-5011CEA8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1CD8C16-CBB0-4F36-AD8A-DE6CE241E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593736-6354-4350-B89D-9139D65C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4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4025FB-1F76-4790-8E4F-37DA90DF1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8B3C5C-9A98-4249-B650-29097AE7C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A6369B-623E-41DA-9C6A-46DF7822E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BED6BB5-C8DA-42AC-92B3-9F9EDC8C9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36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1BD88E-0028-4162-896B-226EBC0B3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6A00A49-CAFB-4881-BAC7-EA2FA0339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6DB78E-8B2E-4FB6-AB3C-E2FB4F416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30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86017F-3B44-4EFC-BAE6-B07002615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D9A9DD-BA16-4844-9D87-5322689DF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BB5D73E-477F-4BF7-9B72-05B8CA173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165730-801D-4649-9C54-A1D53CAA1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6570A8-63C3-48D0-BA8B-E6E64336D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A78641-8393-4B5A-9080-FBA3A9484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39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932E49-2957-4804-A3CC-C66A6ABC1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844FE7B-4E4F-4AAA-A11F-B817B36FC7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28D4675-901E-4816-84C2-A80FB7F47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0005FC-CE17-412C-A8F8-B55BB84AF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335842-1DEC-405C-A9B3-A2D61A93A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8CCFC7-DA25-43D8-B600-24E78C0FF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05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894C63A-8D27-43F2-B7A1-75181EE26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19C46D-9901-4D2C-9D69-A4868D8ED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19D352-CCB2-4B38-8039-C4DEF39EA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03904-5556-4E88-8A18-533828BD6FDC}" type="datetimeFigureOut">
              <a:rPr kumimoji="1" lang="ja-JP" altLang="en-US" smtClean="0"/>
              <a:t>2021/6/24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3F5371-178B-4D99-9593-5AEB0C2A0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FC4413-FD51-4337-9013-E4109AA0A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F2EDF-BABA-4FA3-B6FB-7EEDF82A4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08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rpsj.org/green2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A9FF6804-E1C6-4340-A4C7-69AAE81B9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485" y="5592156"/>
            <a:ext cx="6218725" cy="4075744"/>
          </a:xfrm>
        </p:spPr>
        <p:txBody>
          <a:bodyPr rIns="0" bIns="0">
            <a:normAutofit/>
          </a:bodyPr>
          <a:lstStyle/>
          <a:p>
            <a:pPr algn="l"/>
            <a:endParaRPr lang="en-US" altLang="ja-JP" sz="800" b="1" dirty="0"/>
          </a:p>
          <a:p>
            <a:pPr algn="l"/>
            <a:r>
              <a:rPr lang="ja-JP" altLang="en-US" sz="1600" b="1" dirty="0"/>
              <a:t>プログラム</a:t>
            </a:r>
            <a:endParaRPr lang="en-US" altLang="ja-JP" sz="1600" b="1" dirty="0"/>
          </a:p>
          <a:p>
            <a:pPr algn="l"/>
            <a:endParaRPr lang="ja-JP" altLang="en-US" sz="800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1100" spc="-150" dirty="0"/>
              <a:t>＜司会：富山眞吾（北海道大学）、岩﨑雄一</a:t>
            </a:r>
            <a:r>
              <a:rPr lang="en-US" altLang="ja-JP" sz="1100" spc="-150" dirty="0"/>
              <a:t>(</a:t>
            </a:r>
            <a:r>
              <a:rPr lang="ja-JP" altLang="en-US" sz="1100" spc="-150" dirty="0"/>
              <a:t>産業技術総合研究所）＞</a:t>
            </a:r>
            <a:endParaRPr lang="en-US" altLang="ja-JP" sz="1100" spc="-150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ja-JP" sz="1100" spc="-150" dirty="0"/>
              <a:t>13</a:t>
            </a:r>
            <a:r>
              <a:rPr lang="ja-JP" altLang="en-US" sz="1100" spc="-150" dirty="0"/>
              <a:t>：</a:t>
            </a:r>
            <a:r>
              <a:rPr lang="en-US" altLang="ja-JP" sz="1100" spc="-150" dirty="0"/>
              <a:t>00</a:t>
            </a:r>
            <a:r>
              <a:rPr lang="ja-JP" altLang="en-US" sz="1100" spc="-150" dirty="0"/>
              <a:t>　　　   </a:t>
            </a:r>
            <a:r>
              <a:rPr lang="en-US" altLang="zh-CN" sz="1100" spc="-150" dirty="0"/>
              <a:t>【 </a:t>
            </a:r>
            <a:r>
              <a:rPr lang="ja-JP" altLang="en-US" sz="1100" spc="-150" dirty="0"/>
              <a:t>開</a:t>
            </a:r>
            <a:r>
              <a:rPr lang="zh-CN" altLang="en-US" sz="1100" spc="-150" dirty="0"/>
              <a:t>会挨拶 </a:t>
            </a:r>
            <a:r>
              <a:rPr lang="en-US" altLang="zh-CN" sz="1100" spc="-150" dirty="0"/>
              <a:t> </a:t>
            </a:r>
            <a:r>
              <a:rPr lang="en-US" altLang="ja-JP" sz="1100" spc="-150" dirty="0"/>
              <a:t>】  </a:t>
            </a:r>
            <a:r>
              <a:rPr lang="zh-CN" altLang="en-US" sz="1100" spc="-150" dirty="0"/>
              <a:t>所 千晴</a:t>
            </a:r>
            <a:r>
              <a:rPr lang="ja-JP" altLang="en-US" sz="1100" spc="-150" dirty="0"/>
              <a:t>（</a:t>
            </a:r>
            <a:r>
              <a:rPr lang="zh-CN" altLang="en-US" sz="1100" spc="-150" dirty="0"/>
              <a:t>早稲田大学</a:t>
            </a:r>
            <a:r>
              <a:rPr lang="ja-JP" altLang="en-US" sz="1100" spc="-150" dirty="0"/>
              <a:t>）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ja-JP" sz="1100" spc="-150" dirty="0"/>
              <a:t>13</a:t>
            </a:r>
            <a:r>
              <a:rPr lang="ja-JP" altLang="en-US" sz="1100" spc="-150" dirty="0"/>
              <a:t>：</a:t>
            </a:r>
            <a:r>
              <a:rPr lang="en-US" altLang="ja-JP" sz="1100" spc="-150" dirty="0"/>
              <a:t>05</a:t>
            </a:r>
            <a:r>
              <a:rPr lang="ja-JP" altLang="en-US" sz="1100" spc="-150" dirty="0"/>
              <a:t>　　</a:t>
            </a:r>
            <a:r>
              <a:rPr lang="en-US" altLang="ja-JP" sz="1100" spc="-150" dirty="0"/>
              <a:t>00.  【 </a:t>
            </a:r>
            <a:r>
              <a:rPr lang="ja-JP" altLang="en-US" sz="1100" spc="-150" dirty="0"/>
              <a:t>趣旨説明</a:t>
            </a:r>
            <a:r>
              <a:rPr lang="en-US" altLang="ja-JP" sz="1100" spc="-150" dirty="0"/>
              <a:t> 】</a:t>
            </a:r>
            <a:r>
              <a:rPr lang="ja-JP" altLang="en-US" sz="1100" spc="-150" dirty="0"/>
              <a:t>  富山眞吾（北海道大学）</a:t>
            </a:r>
            <a:endParaRPr lang="en-US" altLang="ja-JP" sz="1100" spc="-150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ja-JP" sz="1100" spc="-150" dirty="0"/>
              <a:t>13</a:t>
            </a:r>
            <a:r>
              <a:rPr lang="ja-JP" altLang="en-US" sz="1100" spc="-150" dirty="0"/>
              <a:t>：</a:t>
            </a:r>
            <a:r>
              <a:rPr lang="en-US" altLang="ja-JP" sz="1100" spc="-150" dirty="0"/>
              <a:t>10</a:t>
            </a:r>
            <a:r>
              <a:rPr lang="ja-JP" altLang="en-US" sz="1100" spc="-150" dirty="0"/>
              <a:t>　　</a:t>
            </a:r>
            <a:r>
              <a:rPr lang="en-US" altLang="ja-JP" sz="1100" spc="-150" dirty="0"/>
              <a:t>01. </a:t>
            </a:r>
            <a:r>
              <a:rPr lang="ja-JP" altLang="en-US" sz="1100" spc="-150" dirty="0"/>
              <a:t>「カーボンニュートラルと資源循環と休廃止鉱山」</a:t>
            </a:r>
            <a:r>
              <a:rPr lang="zh-CN" altLang="en-US" sz="1100" spc="-150" dirty="0"/>
              <a:t>所 千晴</a:t>
            </a:r>
            <a:r>
              <a:rPr lang="ja-JP" altLang="en-US" sz="1100" spc="-150" dirty="0"/>
              <a:t>（</a:t>
            </a:r>
            <a:r>
              <a:rPr lang="zh-CN" altLang="en-US" sz="1100" spc="-150" dirty="0"/>
              <a:t>早稲田大学</a:t>
            </a:r>
            <a:r>
              <a:rPr lang="ja-JP" altLang="en-US" sz="1100" spc="-150" dirty="0"/>
              <a:t>）</a:t>
            </a:r>
            <a:endParaRPr lang="en-US" altLang="ja-JP" sz="1100" spc="-150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ja-JP" sz="1100" spc="-150" dirty="0"/>
              <a:t>13</a:t>
            </a:r>
            <a:r>
              <a:rPr lang="ja-JP" altLang="en-US" sz="1100" spc="-150" dirty="0"/>
              <a:t>：</a:t>
            </a:r>
            <a:r>
              <a:rPr lang="en-US" altLang="ja-JP" sz="1100" spc="-150" dirty="0"/>
              <a:t>40</a:t>
            </a:r>
            <a:r>
              <a:rPr lang="ja-JP" altLang="en-US" sz="1100" spc="-150" dirty="0"/>
              <a:t>　　</a:t>
            </a:r>
            <a:r>
              <a:rPr lang="en-US" altLang="ja-JP" sz="1100" spc="-150" dirty="0"/>
              <a:t>02. </a:t>
            </a:r>
            <a:r>
              <a:rPr lang="ja-JP" altLang="en-US" sz="1100" spc="-150" dirty="0"/>
              <a:t>「坑廃水の生物処理</a:t>
            </a:r>
            <a:r>
              <a:rPr lang="en-US" altLang="ja-JP" sz="1100" spc="-150" dirty="0"/>
              <a:t>―</a:t>
            </a:r>
            <a:r>
              <a:rPr lang="ja-JP" altLang="en-US" sz="1100" spc="-150" dirty="0"/>
              <a:t>低栄養性の視点」宮田直幸（秋田県立大学）</a:t>
            </a:r>
            <a:endParaRPr lang="en-US" altLang="ja-JP" sz="1100" spc="-150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ja-JP" sz="1100" spc="-150" dirty="0"/>
              <a:t>14</a:t>
            </a:r>
            <a:r>
              <a:rPr lang="ja-JP" altLang="en-US" sz="1100" spc="-150" dirty="0"/>
              <a:t>：</a:t>
            </a:r>
            <a:r>
              <a:rPr lang="en-US" altLang="ja-JP" sz="1100" spc="-150" dirty="0"/>
              <a:t>10</a:t>
            </a:r>
            <a:r>
              <a:rPr lang="ja-JP" altLang="en-US" sz="1100" spc="-150" dirty="0"/>
              <a:t>　　</a:t>
            </a:r>
            <a:r>
              <a:rPr lang="en-US" altLang="ja-JP" sz="1100" spc="-150" dirty="0"/>
              <a:t>03. </a:t>
            </a:r>
            <a:r>
              <a:rPr lang="ja-JP" altLang="en-US" sz="1100" spc="-150" dirty="0"/>
              <a:t>「自然由来重金属類を含有する建設残土への対策の現状」五十嵐敏文（北海道大学）</a:t>
            </a:r>
            <a:endParaRPr lang="en-US" altLang="ja-JP" sz="1100" spc="-150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ja-JP" sz="1100" spc="-150" dirty="0"/>
              <a:t>14</a:t>
            </a:r>
            <a:r>
              <a:rPr lang="ja-JP" altLang="en-US" sz="1100" spc="-150" dirty="0"/>
              <a:t>：</a:t>
            </a:r>
            <a:r>
              <a:rPr lang="en-US" altLang="ja-JP" sz="1100" spc="-150" dirty="0"/>
              <a:t>40</a:t>
            </a:r>
            <a:r>
              <a:rPr lang="ja-JP" altLang="en-US" sz="1100" spc="-150" dirty="0"/>
              <a:t>　　</a:t>
            </a:r>
            <a:r>
              <a:rPr lang="en-US" altLang="ja-JP" sz="1100" spc="-150" dirty="0"/>
              <a:t>04. </a:t>
            </a:r>
            <a:r>
              <a:rPr lang="ja-JP" altLang="en-US" sz="1100" spc="-150" dirty="0"/>
              <a:t>「植生からみた休廃止鉱山」</a:t>
            </a:r>
            <a:r>
              <a:rPr lang="ja-JP" altLang="en-US" sz="1100" spc="-150" dirty="0">
                <a:latin typeface="+mn-ea"/>
              </a:rPr>
              <a:t>山路恵子（筑波大学）</a:t>
            </a:r>
            <a:endParaRPr lang="en-US" altLang="ja-JP" sz="1100" spc="-150" dirty="0">
              <a:latin typeface="+mn-ea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ja-JP" sz="1100" spc="-150" dirty="0">
                <a:latin typeface="+mn-ea"/>
              </a:rPr>
              <a:t>15</a:t>
            </a:r>
            <a:r>
              <a:rPr lang="ja-JP" altLang="en-US" sz="1100" spc="-150" dirty="0">
                <a:latin typeface="+mn-ea"/>
              </a:rPr>
              <a:t>：</a:t>
            </a:r>
            <a:r>
              <a:rPr lang="en-US" altLang="ja-JP" sz="1100" spc="-150" dirty="0">
                <a:latin typeface="+mn-ea"/>
              </a:rPr>
              <a:t>10</a:t>
            </a:r>
            <a:r>
              <a:rPr lang="ja-JP" altLang="en-US" sz="1100" spc="-150" dirty="0">
                <a:latin typeface="+mn-ea"/>
              </a:rPr>
              <a:t>　　　 　休　憩</a:t>
            </a:r>
            <a:endParaRPr lang="en-US" altLang="ja-JP" sz="1100" spc="-150" dirty="0">
              <a:latin typeface="+mn-ea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ja-JP" sz="1100" spc="-150" dirty="0">
                <a:latin typeface="+mn-ea"/>
              </a:rPr>
              <a:t>15</a:t>
            </a:r>
            <a:r>
              <a:rPr lang="ja-JP" altLang="en-US" sz="1100" spc="-150" dirty="0">
                <a:latin typeface="+mn-ea"/>
              </a:rPr>
              <a:t>：</a:t>
            </a:r>
            <a:r>
              <a:rPr lang="en-US" altLang="ja-JP" sz="1100" spc="-150" dirty="0">
                <a:latin typeface="+mn-ea"/>
              </a:rPr>
              <a:t>30</a:t>
            </a:r>
            <a:r>
              <a:rPr lang="ja-JP" altLang="en-US" sz="1100" spc="-150" dirty="0">
                <a:latin typeface="+mn-ea"/>
              </a:rPr>
              <a:t>　　</a:t>
            </a:r>
            <a:r>
              <a:rPr lang="en-US" altLang="ja-JP" sz="1100" spc="-150" dirty="0">
                <a:latin typeface="+mn-ea"/>
              </a:rPr>
              <a:t>05. </a:t>
            </a:r>
            <a:r>
              <a:rPr lang="ja-JP" altLang="en-US" sz="1100" spc="-150" dirty="0">
                <a:latin typeface="+mn-ea"/>
              </a:rPr>
              <a:t>「人工湿地を用いた坑廃水処理の実績と見えてきた課題」荻野 激（北海道立総合研究機構）</a:t>
            </a:r>
            <a:endParaRPr lang="en-US" altLang="ja-JP" sz="1100" spc="-150" dirty="0">
              <a:latin typeface="+mn-ea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ja-JP" sz="1100" spc="-150" dirty="0">
                <a:latin typeface="+mn-ea"/>
              </a:rPr>
              <a:t>16</a:t>
            </a:r>
            <a:r>
              <a:rPr lang="ja-JP" altLang="en-US" sz="1100" spc="-150" dirty="0">
                <a:latin typeface="+mn-ea"/>
              </a:rPr>
              <a:t>：</a:t>
            </a:r>
            <a:r>
              <a:rPr lang="en-US" altLang="ja-JP" sz="1100" spc="-150" dirty="0">
                <a:latin typeface="+mn-ea"/>
              </a:rPr>
              <a:t>00</a:t>
            </a:r>
            <a:r>
              <a:rPr lang="ja-JP" altLang="en-US" sz="1100" spc="-150" dirty="0">
                <a:latin typeface="+mn-ea"/>
              </a:rPr>
              <a:t>　　</a:t>
            </a:r>
            <a:r>
              <a:rPr lang="en-US" altLang="ja-JP" sz="1100" spc="-150" dirty="0">
                <a:latin typeface="+mn-ea"/>
              </a:rPr>
              <a:t>06. </a:t>
            </a:r>
            <a:r>
              <a:rPr lang="ja-JP" altLang="en-US" sz="1100" spc="-150" dirty="0">
                <a:latin typeface="+mn-ea"/>
              </a:rPr>
              <a:t>「環境汚染とコミュニケーション」保高徹生（産業技術総合研究所）</a:t>
            </a:r>
            <a:endParaRPr lang="en-US" altLang="ja-JP" sz="1100" spc="-150" dirty="0">
              <a:latin typeface="+mn-ea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ja-JP" sz="1100" spc="-150" dirty="0">
                <a:latin typeface="+mn-ea"/>
              </a:rPr>
              <a:t>16</a:t>
            </a:r>
            <a:r>
              <a:rPr lang="ja-JP" altLang="en-US" sz="1100" spc="-150" dirty="0">
                <a:latin typeface="+mn-ea"/>
              </a:rPr>
              <a:t>：</a:t>
            </a:r>
            <a:r>
              <a:rPr lang="en-US" altLang="ja-JP" sz="1100" spc="-150" dirty="0">
                <a:latin typeface="+mn-ea"/>
              </a:rPr>
              <a:t>30</a:t>
            </a:r>
            <a:r>
              <a:rPr lang="ja-JP" altLang="en-US" sz="1100" spc="-150" dirty="0">
                <a:latin typeface="+mn-ea"/>
              </a:rPr>
              <a:t>　　</a:t>
            </a:r>
            <a:r>
              <a:rPr lang="en-US" altLang="ja-JP" sz="1100" spc="-150" dirty="0">
                <a:latin typeface="+mn-ea"/>
              </a:rPr>
              <a:t>07. </a:t>
            </a:r>
            <a:r>
              <a:rPr lang="ja-JP" altLang="en-US" sz="1100" spc="-150" dirty="0">
                <a:latin typeface="+mn-ea"/>
              </a:rPr>
              <a:t>「世界の休廃止鉱山に関わる研究の潮流について」富山眞吾（北海道大学）</a:t>
            </a:r>
            <a:endParaRPr lang="ja-JP" altLang="en-US" sz="1100" spc="-150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altLang="ja-JP" sz="1100" spc="-150" dirty="0"/>
              <a:t>17</a:t>
            </a:r>
            <a:r>
              <a:rPr lang="ja-JP" altLang="en-US" sz="1100" spc="-150" dirty="0"/>
              <a:t>：</a:t>
            </a:r>
            <a:r>
              <a:rPr lang="en-US" altLang="ja-JP" sz="1100" spc="-150" dirty="0"/>
              <a:t>00</a:t>
            </a:r>
            <a:r>
              <a:rPr lang="ja-JP" altLang="en-US" sz="1100" spc="-150" dirty="0"/>
              <a:t>　　　 </a:t>
            </a:r>
            <a:r>
              <a:rPr lang="en-US" altLang="ja-JP" sz="1100" spc="-150" dirty="0"/>
              <a:t>【 </a:t>
            </a:r>
            <a:r>
              <a:rPr lang="ja-JP" altLang="en-US" sz="1100" spc="-150" dirty="0"/>
              <a:t>総合討論 </a:t>
            </a:r>
            <a:r>
              <a:rPr lang="en-US" altLang="ja-JP" sz="1100" spc="-150" dirty="0"/>
              <a:t>】</a:t>
            </a:r>
            <a:br>
              <a:rPr lang="en-US" altLang="ja-JP" sz="1100" spc="-150" dirty="0"/>
            </a:br>
            <a:r>
              <a:rPr lang="en-US" altLang="zh-CN" sz="1100" spc="-150" dirty="0"/>
              <a:t>17</a:t>
            </a:r>
            <a:r>
              <a:rPr lang="ja-JP" altLang="en-US" sz="1100" spc="-150" dirty="0"/>
              <a:t>：</a:t>
            </a:r>
            <a:r>
              <a:rPr lang="en-US" altLang="ja-JP" sz="1100" spc="-150" dirty="0"/>
              <a:t>25</a:t>
            </a:r>
            <a:r>
              <a:rPr lang="zh-CN" altLang="en-US" sz="1100" spc="-150" dirty="0"/>
              <a:t>　</a:t>
            </a:r>
            <a:r>
              <a:rPr lang="ja-JP" altLang="en-US" sz="1100" spc="-150" dirty="0"/>
              <a:t>　　 </a:t>
            </a:r>
            <a:r>
              <a:rPr lang="en-US" altLang="zh-CN" sz="1100" spc="-150" dirty="0"/>
              <a:t>【 </a:t>
            </a:r>
            <a:r>
              <a:rPr lang="zh-CN" altLang="en-US" sz="1100" spc="-150" dirty="0"/>
              <a:t>閉会挨拶 </a:t>
            </a:r>
            <a:r>
              <a:rPr lang="en-US" altLang="zh-CN" sz="1100" spc="-150" dirty="0"/>
              <a:t>】</a:t>
            </a:r>
            <a:r>
              <a:rPr lang="zh-CN" altLang="en-US" sz="1100" spc="-150" dirty="0"/>
              <a:t>宮田直幸（秋田県立大学）</a:t>
            </a:r>
            <a:endParaRPr lang="ja-JP" altLang="en-US" sz="1100" spc="-150" dirty="0"/>
          </a:p>
          <a:p>
            <a:pPr algn="l">
              <a:lnSpc>
                <a:spcPts val="1400"/>
              </a:lnSpc>
              <a:spcBef>
                <a:spcPts val="0"/>
              </a:spcBef>
            </a:pPr>
            <a:endParaRPr lang="ja-JP" altLang="en-US" sz="12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B552EE-FB32-4DB5-A2B9-5DE264D8439E}"/>
              </a:ext>
            </a:extLst>
          </p:cNvPr>
          <p:cNvSpPr txBox="1"/>
          <p:nvPr/>
        </p:nvSpPr>
        <p:spPr>
          <a:xfrm>
            <a:off x="438151" y="180474"/>
            <a:ext cx="6107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chemeClr val="accent2">
                    <a:lumMod val="50000"/>
                  </a:schemeClr>
                </a:solidFill>
              </a:rPr>
              <a:t>Web</a:t>
            </a:r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</a:rPr>
              <a:t>シンポジウム</a:t>
            </a:r>
            <a:endParaRPr kumimoji="1" lang="ja-JP" alt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32F603-BE43-4E4F-AEA1-3A23CB10EDC3}"/>
              </a:ext>
            </a:extLst>
          </p:cNvPr>
          <p:cNvSpPr/>
          <p:nvPr/>
        </p:nvSpPr>
        <p:spPr>
          <a:xfrm>
            <a:off x="194209" y="550257"/>
            <a:ext cx="6478303" cy="98098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休廃止鉱山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r>
              <a:rPr lang="ja-JP" altLang="en-US" sz="2400" spc="-15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グリーン・レメディエーション</a:t>
            </a:r>
            <a:endParaRPr lang="en-US" altLang="ja-JP" sz="2400" spc="-15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に関わる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研究の最前線</a:t>
            </a:r>
            <a:endParaRPr kumimoji="1"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4665A72-5F4A-4679-9548-A5BAD485BBD2}"/>
              </a:ext>
            </a:extLst>
          </p:cNvPr>
          <p:cNvSpPr/>
          <p:nvPr/>
        </p:nvSpPr>
        <p:spPr>
          <a:xfrm>
            <a:off x="1" y="1584594"/>
            <a:ext cx="6857999" cy="266423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000"/>
              </a:lnSpc>
            </a:pPr>
            <a:r>
              <a:rPr kumimoji="1" lang="ja-JP" altLang="en-US" b="1" dirty="0">
                <a:latin typeface="+mn-ea"/>
              </a:rPr>
              <a:t>             </a:t>
            </a:r>
            <a:endParaRPr kumimoji="1" lang="en-US" altLang="ja-JP" b="1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en-US" altLang="ja-JP" b="1" dirty="0">
                <a:latin typeface="+mn-ea"/>
              </a:rPr>
              <a:t>             </a:t>
            </a:r>
            <a:r>
              <a:rPr kumimoji="1" lang="ja-JP" altLang="en-US" b="1" dirty="0">
                <a:latin typeface="+mn-ea"/>
              </a:rPr>
              <a:t>日　  時：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2021</a:t>
            </a:r>
            <a:r>
              <a:rPr kumimoji="1" lang="ja-JP" altLang="en-US" b="1" dirty="0">
                <a:solidFill>
                  <a:schemeClr val="tx1"/>
                </a:solidFill>
                <a:latin typeface="+mn-ea"/>
              </a:rPr>
              <a:t>年</a:t>
            </a:r>
            <a:r>
              <a:rPr kumimoji="1" lang="en-US" altLang="ja-JP" b="1" dirty="0">
                <a:solidFill>
                  <a:schemeClr val="tx1"/>
                </a:solidFill>
                <a:latin typeface="+mn-ea"/>
              </a:rPr>
              <a:t>9</a:t>
            </a:r>
            <a:r>
              <a:rPr kumimoji="1" lang="ja-JP" altLang="en-US" b="1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7</a:t>
            </a:r>
            <a:r>
              <a:rPr kumimoji="1" lang="ja-JP" altLang="en-US" b="1" dirty="0">
                <a:solidFill>
                  <a:schemeClr val="tx1"/>
                </a:solidFill>
                <a:latin typeface="+mn-ea"/>
              </a:rPr>
              <a:t>日（火）</a:t>
            </a:r>
            <a:r>
              <a:rPr kumimoji="1" lang="en-US" altLang="ja-JP" b="1" dirty="0">
                <a:solidFill>
                  <a:schemeClr val="tx1"/>
                </a:solidFill>
                <a:latin typeface="+mn-ea"/>
              </a:rPr>
              <a:t>13</a:t>
            </a:r>
            <a:r>
              <a:rPr kumimoji="1" lang="ja-JP" altLang="en-US" b="1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0</a:t>
            </a:r>
            <a:r>
              <a:rPr kumimoji="1" lang="en-US" altLang="ja-JP" b="1" dirty="0">
                <a:solidFill>
                  <a:schemeClr val="tx1"/>
                </a:solidFill>
                <a:latin typeface="+mn-ea"/>
              </a:rPr>
              <a:t>0</a:t>
            </a:r>
            <a:r>
              <a:rPr kumimoji="1" lang="ja-JP" altLang="en-US" b="1" dirty="0">
                <a:solidFill>
                  <a:schemeClr val="tx1"/>
                </a:solidFill>
                <a:latin typeface="+mn-ea"/>
              </a:rPr>
              <a:t>～</a:t>
            </a:r>
            <a:r>
              <a:rPr kumimoji="1" lang="en-US" altLang="ja-JP" b="1" dirty="0">
                <a:solidFill>
                  <a:schemeClr val="tx1"/>
                </a:solidFill>
                <a:latin typeface="+mn-ea"/>
              </a:rPr>
              <a:t>17</a:t>
            </a:r>
            <a:r>
              <a:rPr kumimoji="1" lang="ja-JP" altLang="en-US" b="1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30</a:t>
            </a:r>
          </a:p>
          <a:p>
            <a:pPr>
              <a:lnSpc>
                <a:spcPts val="1500"/>
              </a:lnSpc>
            </a:pPr>
            <a:endParaRPr lang="en-US" altLang="ja-JP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               開催方法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：</a:t>
            </a:r>
            <a:r>
              <a:rPr kumimoji="1" lang="en-US" altLang="ja-JP" sz="1600" b="1" dirty="0">
                <a:solidFill>
                  <a:schemeClr val="tx1"/>
                </a:solidFill>
                <a:latin typeface="+mn-ea"/>
              </a:rPr>
              <a:t>Web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1600" b="1" dirty="0" err="1">
                <a:solidFill>
                  <a:schemeClr val="tx1"/>
                </a:solidFill>
                <a:latin typeface="+mn-ea"/>
              </a:rPr>
              <a:t>Webex</a:t>
            </a:r>
            <a:r>
              <a:rPr kumimoji="1" lang="ja-JP" altLang="en-US" sz="1600" b="1" dirty="0">
                <a:solidFill>
                  <a:schemeClr val="tx1"/>
                </a:solidFill>
                <a:latin typeface="+mn-ea"/>
              </a:rPr>
              <a:t>）　   参 加 費：無　料</a:t>
            </a:r>
            <a:endParaRPr kumimoji="1" lang="en-US" altLang="ja-JP" sz="16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000"/>
              </a:lnSpc>
            </a:pPr>
            <a:endParaRPr kumimoji="1" lang="en-US" altLang="ja-JP" sz="16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+mn-ea"/>
              </a:rPr>
              <a:t>                     主　 催 ： グリーンレメディエーション研究会</a:t>
            </a:r>
            <a:endParaRPr kumimoji="1" lang="en-US" altLang="ja-JP" sz="12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500"/>
              </a:lnSpc>
            </a:pPr>
            <a:r>
              <a:rPr lang="ja-JP" altLang="en-US" sz="900" b="1" dirty="0">
                <a:solidFill>
                  <a:schemeClr val="tx1"/>
                </a:solidFill>
                <a:latin typeface="+mn-ea"/>
              </a:rPr>
              <a:t>                                          ［</a:t>
            </a:r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世話人：所千晴（早稲田大学</a:t>
            </a:r>
            <a:r>
              <a:rPr lang="ja-JP" altLang="en-US" sz="900" b="1" dirty="0">
                <a:solidFill>
                  <a:schemeClr val="tx1"/>
                </a:solidFill>
                <a:latin typeface="+mn-ea"/>
              </a:rPr>
              <a:t>）、宮田直幸</a:t>
            </a:r>
            <a:r>
              <a:rPr lang="en-US" altLang="ja-JP" sz="900" b="1" dirty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900" b="1" dirty="0">
                <a:solidFill>
                  <a:schemeClr val="tx1"/>
                </a:solidFill>
                <a:latin typeface="+mn-ea"/>
              </a:rPr>
              <a:t>秋田県立大学</a:t>
            </a:r>
            <a:r>
              <a:rPr lang="en-US" altLang="ja-JP" sz="900" b="1" dirty="0">
                <a:solidFill>
                  <a:schemeClr val="tx1"/>
                </a:solidFill>
                <a:latin typeface="+mn-ea"/>
              </a:rPr>
              <a:t>)</a:t>
            </a:r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、富山眞吾（北海道大学）］</a:t>
            </a:r>
            <a:endParaRPr kumimoji="1" lang="en-US" altLang="ja-JP" sz="9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700"/>
              </a:lnSpc>
            </a:pPr>
            <a:endParaRPr lang="en-US" altLang="ja-JP" sz="900" b="1" dirty="0">
              <a:solidFill>
                <a:schemeClr val="tx1"/>
              </a:solidFill>
              <a:latin typeface="+mn-ea"/>
              <a:sym typeface="Wingdings" panose="05000000000000000000" pitchFamily="2" charset="2"/>
            </a:endParaRPr>
          </a:p>
          <a:p>
            <a:pPr>
              <a:lnSpc>
                <a:spcPts val="1500"/>
              </a:lnSpc>
            </a:pPr>
            <a:r>
              <a:rPr lang="en-US" altLang="ja-JP" sz="900" b="1" dirty="0">
                <a:solidFill>
                  <a:schemeClr val="tx1"/>
                </a:solidFill>
                <a:latin typeface="+mn-ea"/>
                <a:sym typeface="Wingdings" panose="05000000000000000000" pitchFamily="2" charset="2"/>
              </a:rPr>
              <a:t>                            </a:t>
            </a:r>
            <a:r>
              <a:rPr lang="ja-JP" altLang="en-US" sz="1050" dirty="0">
                <a:solidFill>
                  <a:schemeClr val="tx1"/>
                </a:solidFill>
                <a:sym typeface="Wingdings" panose="05000000000000000000" pitchFamily="2" charset="2"/>
              </a:rPr>
              <a:t>共      催 ： 一般社団法人環境資源工学会</a:t>
            </a: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sym typeface="Wingdings" panose="05000000000000000000" pitchFamily="2" charset="2"/>
              </a:rPr>
              <a:t>　　　　　　　協      賛 ： 一般社団法人資源・素材学会</a:t>
            </a: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sym typeface="Wingdings" panose="05000000000000000000" pitchFamily="2" charset="2"/>
              </a:rPr>
              <a:t>　　　　　　　後      援 ： </a:t>
            </a:r>
            <a:r>
              <a:rPr lang="zh-TW" altLang="en-US" sz="1050" dirty="0">
                <a:solidFill>
                  <a:schemeClr val="tx1"/>
                </a:solidFill>
                <a:sym typeface="Wingdings" panose="05000000000000000000" pitchFamily="2" charset="2"/>
              </a:rPr>
              <a:t>日本鉱業</a:t>
            </a:r>
            <a:r>
              <a:rPr lang="ja-JP" altLang="en-US" sz="1050" dirty="0">
                <a:solidFill>
                  <a:schemeClr val="tx1"/>
                </a:solidFill>
                <a:sym typeface="Wingdings" panose="05000000000000000000" pitchFamily="2" charset="2"/>
              </a:rPr>
              <a:t>協会</a:t>
            </a:r>
            <a:endParaRPr lang="en-US" altLang="ja-JP" sz="105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lnSpc>
                <a:spcPts val="800"/>
              </a:lnSpc>
            </a:pPr>
            <a:endParaRPr kumimoji="1" lang="ja-JP" altLang="en-US" sz="5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lnSpc>
                <a:spcPts val="1500"/>
              </a:lnSpc>
            </a:pPr>
            <a:r>
              <a:rPr lang="ja-JP" altLang="en-US" sz="1050" dirty="0">
                <a:solidFill>
                  <a:schemeClr val="tx1"/>
                </a:solidFill>
                <a:sym typeface="Wingdings" panose="05000000000000000000" pitchFamily="2" charset="2"/>
              </a:rPr>
              <a:t>　　　　　　   </a:t>
            </a:r>
            <a:r>
              <a:rPr kumimoji="1" lang="ja-JP" altLang="en-US" sz="1050" dirty="0"/>
              <a:t>参加申込 ： </a:t>
            </a:r>
            <a:r>
              <a:rPr kumimoji="1" lang="en-US" altLang="ja-JP" sz="1050" dirty="0">
                <a:hlinkClick r:id="rId2"/>
              </a:rPr>
              <a:t>https://www.rpsj.org/green2/</a:t>
            </a:r>
            <a:r>
              <a:rPr kumimoji="1" lang="en-US" altLang="ja-JP" sz="1050" dirty="0"/>
              <a:t>     </a:t>
            </a:r>
            <a:r>
              <a:rPr kumimoji="1" lang="ja-JP" altLang="en-US" sz="1050" dirty="0"/>
              <a:t>　</a:t>
            </a:r>
            <a:r>
              <a:rPr kumimoji="1" lang="en-US" altLang="ja-JP" sz="1050"/>
              <a:t>※</a:t>
            </a:r>
            <a:r>
              <a:rPr kumimoji="1" lang="en-US" altLang="zh-TW" sz="1050" u="sng"/>
              <a:t>2021</a:t>
            </a:r>
            <a:r>
              <a:rPr kumimoji="1" lang="zh-TW" altLang="en-US" sz="1050" u="sng" dirty="0"/>
              <a:t>年</a:t>
            </a:r>
            <a:r>
              <a:rPr kumimoji="1" lang="en-US" altLang="zh-TW" sz="1050" u="sng" dirty="0"/>
              <a:t>8</a:t>
            </a:r>
            <a:r>
              <a:rPr kumimoji="1" lang="zh-TW" altLang="en-US" sz="1050" u="sng" dirty="0"/>
              <a:t>月</a:t>
            </a:r>
            <a:r>
              <a:rPr lang="en-US" altLang="zh-TW" sz="1050" u="sng" dirty="0"/>
              <a:t>31</a:t>
            </a:r>
            <a:r>
              <a:rPr kumimoji="1" lang="zh-TW" altLang="en-US" sz="1050" u="sng" dirty="0"/>
              <a:t>日</a:t>
            </a:r>
            <a:r>
              <a:rPr kumimoji="1" lang="en-US" altLang="zh-TW" sz="1050" u="sng" dirty="0"/>
              <a:t>(</a:t>
            </a:r>
            <a:r>
              <a:rPr kumimoji="1" lang="ja-JP" altLang="en-US" sz="1050" u="sng" dirty="0"/>
              <a:t>火</a:t>
            </a:r>
            <a:r>
              <a:rPr kumimoji="1" lang="en-US" altLang="zh-TW" sz="1050" u="sng" dirty="0"/>
              <a:t>) 15</a:t>
            </a:r>
            <a:r>
              <a:rPr kumimoji="1" lang="zh-TW" altLang="en-US" sz="1050" u="sng" dirty="0"/>
              <a:t>時締切</a:t>
            </a:r>
            <a:endParaRPr kumimoji="1" lang="en-US" altLang="ja-JP" sz="1050" u="sng" dirty="0"/>
          </a:p>
          <a:p>
            <a:pPr>
              <a:lnSpc>
                <a:spcPts val="1500"/>
              </a:lnSpc>
            </a:pPr>
            <a:r>
              <a:rPr lang="ja-JP" altLang="en-US" sz="1050" dirty="0"/>
              <a:t>　　　　　　　　　　　</a:t>
            </a:r>
            <a:r>
              <a:rPr kumimoji="1" lang="en-US" altLang="ja-JP" sz="1000" dirty="0"/>
              <a:t>(</a:t>
            </a:r>
            <a:r>
              <a:rPr kumimoji="1" lang="ja-JP" altLang="en-US" sz="1000" dirty="0"/>
              <a:t>一社</a:t>
            </a:r>
            <a:r>
              <a:rPr kumimoji="1" lang="en-US" altLang="ja-JP" sz="1000" dirty="0"/>
              <a:t>)</a:t>
            </a:r>
            <a:r>
              <a:rPr kumimoji="1" lang="ja-JP" altLang="en-US" sz="1000" dirty="0"/>
              <a:t>環境資源工学会</a:t>
            </a:r>
            <a:r>
              <a:rPr kumimoji="1" lang="en-US" altLang="ja-JP" sz="1000" dirty="0"/>
              <a:t>WEB</a:t>
            </a:r>
            <a:r>
              <a:rPr kumimoji="1" lang="ja-JP" altLang="en-US" sz="1000" dirty="0"/>
              <a:t>サイト、上記ページより参加登録をお願いいたします</a:t>
            </a:r>
            <a:r>
              <a:rPr lang="ja-JP" altLang="en-US" sz="1000" dirty="0"/>
              <a:t>　　　　　　　　　　　　　</a:t>
            </a:r>
          </a:p>
        </p:txBody>
      </p:sp>
      <p:sp>
        <p:nvSpPr>
          <p:cNvPr id="24" name="フレーム 23">
            <a:extLst>
              <a:ext uri="{FF2B5EF4-FFF2-40B4-BE49-F238E27FC236}">
                <a16:creationId xmlns:a16="http://schemas.microsoft.com/office/drawing/2014/main" id="{63C85472-D51A-4030-B667-0402B93EAACF}"/>
              </a:ext>
            </a:extLst>
          </p:cNvPr>
          <p:cNvSpPr/>
          <p:nvPr/>
        </p:nvSpPr>
        <p:spPr>
          <a:xfrm>
            <a:off x="1" y="0"/>
            <a:ext cx="6857998" cy="9906000"/>
          </a:xfrm>
          <a:prstGeom prst="frame">
            <a:avLst>
              <a:gd name="adj1" fmla="val 1389"/>
            </a:avLst>
          </a:prstGeom>
          <a:solidFill>
            <a:schemeClr val="accent6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2" t="17387" r="22204" b="23110"/>
          <a:stretch/>
        </p:blipFill>
        <p:spPr>
          <a:xfrm>
            <a:off x="3967321" y="4381402"/>
            <a:ext cx="2177144" cy="1366817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402F23E-18CA-407F-B110-0A4AD44535C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96" y="4340444"/>
            <a:ext cx="2496841" cy="14487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01438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</TotalTime>
  <Words>430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MATSUZAKI</dc:creator>
  <cp:lastModifiedBy>阿部 貴子</cp:lastModifiedBy>
  <cp:revision>22</cp:revision>
  <cp:lastPrinted>2018-10-02T05:46:27Z</cp:lastPrinted>
  <dcterms:created xsi:type="dcterms:W3CDTF">2018-08-30T04:16:23Z</dcterms:created>
  <dcterms:modified xsi:type="dcterms:W3CDTF">2021-06-24T06:15:58Z</dcterms:modified>
</cp:coreProperties>
</file>